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ABF85-5F96-4013-A319-A0F91679B4E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209250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ABF85-5F96-4013-A319-A0F91679B4E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24618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ABF85-5F96-4013-A319-A0F91679B4E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68172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ABF85-5F96-4013-A319-A0F91679B4E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358923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ABF85-5F96-4013-A319-A0F91679B4E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384797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ABF85-5F96-4013-A319-A0F91679B4E1}"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213423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ABF85-5F96-4013-A319-A0F91679B4E1}"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17011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ABF85-5F96-4013-A319-A0F91679B4E1}"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384740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ABF85-5F96-4013-A319-A0F91679B4E1}"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270453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ABF85-5F96-4013-A319-A0F91679B4E1}"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184028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ABF85-5F96-4013-A319-A0F91679B4E1}"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4E853-99F9-41CD-958D-EC39FF981927}" type="slidenum">
              <a:rPr lang="en-US" smtClean="0"/>
              <a:t>‹#›</a:t>
            </a:fld>
            <a:endParaRPr lang="en-US"/>
          </a:p>
        </p:txBody>
      </p:sp>
    </p:spTree>
    <p:extLst>
      <p:ext uri="{BB962C8B-B14F-4D97-AF65-F5344CB8AC3E}">
        <p14:creationId xmlns:p14="http://schemas.microsoft.com/office/powerpoint/2010/main" val="402585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ABF85-5F96-4013-A319-A0F91679B4E1}" type="datetimeFigureOut">
              <a:rPr lang="en-US" smtClean="0"/>
              <a:t>3/20/2018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4E853-99F9-41CD-958D-EC39FF981927}" type="slidenum">
              <a:rPr lang="en-US" smtClean="0"/>
              <a:t>‹#›</a:t>
            </a:fld>
            <a:endParaRPr lang="en-US"/>
          </a:p>
        </p:txBody>
      </p:sp>
    </p:spTree>
    <p:extLst>
      <p:ext uri="{BB962C8B-B14F-4D97-AF65-F5344CB8AC3E}">
        <p14:creationId xmlns:p14="http://schemas.microsoft.com/office/powerpoint/2010/main" val="3615993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ivestrong.com/article/541589-rolling-shoulder-shrug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uzzle.com/articles/ab-exercises-at-your-desk.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itsugar.com/Sitting-101-Desk-Ergonomics-166997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port-fitness-advisor.com/isometric-exercise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ebmd.com/fitness-exercise/features/exercise-at-your-desk" TargetMode="External"/><Relationship Id="rId2" Type="http://schemas.openxmlformats.org/officeDocument/2006/relationships/hyperlink" Target="http://www.heart.org/HEARTORG/GettingHealthy/PhysicalActivity/StartWalking/American-Heart-Association-Guidelines_UCM_307976_Article.jsp"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washingtonpost.com/wp-srv/special/health/workout-at-wor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greatist.com/fitness/up-up-and-away-the-empire-state-building-run-up-0310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port-fitness-advisor.com/plyometricexercis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itday.com/fitness-articles/fitness/cardio/is-jogging-in-place-beneficia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pinionator.blogs.nytimes.com/2010/02/23/stand-up-while-you-read-thi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xrx.net/WeightExercises/HipFlexors/BWSeatedLegRaise.html" TargetMode="External"/><Relationship Id="rId2" Type="http://schemas.openxmlformats.org/officeDocument/2006/relationships/hyperlink" Target="http://www.fitday.com/fitness-articles/fitness/exercises/try-these-5-thigh-toning-exercises-at-your-desk.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eggystrickland.com/index.php/how-to-articles/how-to-menu/1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623" y="1945323"/>
            <a:ext cx="9144000" cy="2387600"/>
          </a:xfrm>
        </p:spPr>
        <p:txBody>
          <a:bodyPr/>
          <a:lstStyle/>
          <a:p>
            <a:r>
              <a:rPr lang="en-US" dirty="0" smtClean="0">
                <a:latin typeface="Adobe Gothic Std B" panose="020B0800000000000000" pitchFamily="34" charset="-128"/>
                <a:ea typeface="Adobe Gothic Std B" panose="020B0800000000000000" pitchFamily="34" charset="-128"/>
              </a:rPr>
              <a:t>Workout to do while at work</a:t>
            </a:r>
            <a:endParaRPr lang="en-US"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77256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589" y="820783"/>
            <a:ext cx="5094514" cy="5094514"/>
          </a:xfrm>
          <a:prstGeom prst="rect">
            <a:avLst/>
          </a:prstGeom>
        </p:spPr>
      </p:pic>
    </p:spTree>
    <p:extLst>
      <p:ext uri="{BB962C8B-B14F-4D97-AF65-F5344CB8AC3E}">
        <p14:creationId xmlns:p14="http://schemas.microsoft.com/office/powerpoint/2010/main" val="943729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812" y="454024"/>
            <a:ext cx="11754394" cy="6286409"/>
          </a:xfrm>
        </p:spPr>
        <p:txBody>
          <a:bodyPr>
            <a:normAutofit lnSpcReduction="10000"/>
          </a:bodyPr>
          <a:lstStyle/>
          <a:p>
            <a:pPr marL="0" indent="0">
              <a:buNone/>
            </a:pPr>
            <a:r>
              <a:rPr lang="en-US" sz="5400" b="1" dirty="0"/>
              <a:t>The Shoulder Shrug</a:t>
            </a:r>
          </a:p>
          <a:p>
            <a:pPr marL="0" indent="0">
              <a:buNone/>
            </a:pPr>
            <a:r>
              <a:rPr lang="en-US" sz="5400" dirty="0"/>
              <a:t>Not recommended for board meetings (unless you’re really on the fence). Simply raise both shoulders up toward the ears, hold for 5 seconds, then relax. Repeat for 15 reps. Feeling unstoppable? Try advanced </a:t>
            </a:r>
            <a:r>
              <a:rPr lang="en-US" sz="5400" u="sng" dirty="0">
                <a:hlinkClick r:id="rId2"/>
              </a:rPr>
              <a:t>shoulder shrugs</a:t>
            </a:r>
            <a:r>
              <a:rPr lang="en-US" sz="5400" dirty="0"/>
              <a:t> while standing and holding a paper ream in each hand.</a:t>
            </a:r>
          </a:p>
          <a:p>
            <a:endParaRPr lang="en-US" dirty="0"/>
          </a:p>
        </p:txBody>
      </p:sp>
    </p:spTree>
    <p:extLst>
      <p:ext uri="{BB962C8B-B14F-4D97-AF65-F5344CB8AC3E}">
        <p14:creationId xmlns:p14="http://schemas.microsoft.com/office/powerpoint/2010/main" val="537596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932" y="127452"/>
            <a:ext cx="11911148" cy="6573793"/>
          </a:xfrm>
        </p:spPr>
        <p:txBody>
          <a:bodyPr>
            <a:normAutofit/>
          </a:bodyPr>
          <a:lstStyle/>
          <a:p>
            <a:pPr marL="0" indent="0">
              <a:buNone/>
            </a:pPr>
            <a:r>
              <a:rPr lang="en-US" sz="4800" b="1" dirty="0"/>
              <a:t>The Desk Chair </a:t>
            </a:r>
            <a:r>
              <a:rPr lang="en-US" sz="4800" b="1" dirty="0" smtClean="0"/>
              <a:t>Swivel</a:t>
            </a:r>
          </a:p>
          <a:p>
            <a:pPr marL="0" indent="0">
              <a:buNone/>
            </a:pPr>
            <a:r>
              <a:rPr lang="en-US" sz="4800" dirty="0" smtClean="0"/>
              <a:t>Lucky </a:t>
            </a:r>
            <a:r>
              <a:rPr lang="en-US" sz="4800" dirty="0"/>
              <a:t>enough to have a fun swivel chair? Use its twirl to your advantage with this </a:t>
            </a:r>
            <a:r>
              <a:rPr lang="en-US" sz="4800" u="sng" dirty="0">
                <a:hlinkClick r:id="rId2"/>
              </a:rPr>
              <a:t>oblique abs fix</a:t>
            </a:r>
            <a:r>
              <a:rPr lang="en-US" sz="4800" dirty="0"/>
              <a:t>. Sitting upright and with the feet hovering over the floor, hold the edge of your desk with your fingers and thumb. Next, use the core to swivel the chair from side to side. Swish back and forth for 15 rounds</a:t>
            </a:r>
          </a:p>
          <a:p>
            <a:endParaRPr lang="en-US" dirty="0"/>
          </a:p>
        </p:txBody>
      </p:sp>
    </p:spTree>
    <p:extLst>
      <p:ext uri="{BB962C8B-B14F-4D97-AF65-F5344CB8AC3E}">
        <p14:creationId xmlns:p14="http://schemas.microsoft.com/office/powerpoint/2010/main" val="3495255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7" y="271145"/>
            <a:ext cx="11832772" cy="6456226"/>
          </a:xfrm>
        </p:spPr>
        <p:txBody>
          <a:bodyPr>
            <a:normAutofit/>
          </a:bodyPr>
          <a:lstStyle/>
          <a:p>
            <a:pPr marL="0" indent="0">
              <a:buNone/>
            </a:pPr>
            <a:r>
              <a:rPr lang="en-US" sz="4800" b="1" dirty="0"/>
              <a:t>The Posture </a:t>
            </a:r>
            <a:r>
              <a:rPr lang="en-US" sz="4800" b="1" dirty="0" err="1"/>
              <a:t>Perfecter</a:t>
            </a:r>
            <a:endParaRPr lang="en-US" sz="4800" b="1" dirty="0"/>
          </a:p>
          <a:p>
            <a:pPr marL="0" indent="0">
              <a:buNone/>
            </a:pPr>
            <a:r>
              <a:rPr lang="en-US" sz="4800" dirty="0"/>
              <a:t>Perfect posture is a must for long days at the desk. Practice safe </a:t>
            </a:r>
            <a:r>
              <a:rPr lang="en-US" sz="4800" u="sng" dirty="0">
                <a:hlinkClick r:id="rId2"/>
              </a:rPr>
              <a:t>desk ergonomics</a:t>
            </a:r>
            <a:r>
              <a:rPr lang="en-US" sz="4800" dirty="0"/>
              <a:t> by adjusting the chair height to make sure the feet, hips, and arms are at 90-degree angles to the floor. Engage the core to keep the back straight throughout the day. No slouching allowed!</a:t>
            </a:r>
          </a:p>
          <a:p>
            <a:endParaRPr lang="en-US" dirty="0"/>
          </a:p>
        </p:txBody>
      </p:sp>
    </p:spTree>
    <p:extLst>
      <p:ext uri="{BB962C8B-B14F-4D97-AF65-F5344CB8AC3E}">
        <p14:creationId xmlns:p14="http://schemas.microsoft.com/office/powerpoint/2010/main" val="1752227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 y="245019"/>
            <a:ext cx="11780520" cy="6443164"/>
          </a:xfrm>
        </p:spPr>
        <p:txBody>
          <a:bodyPr>
            <a:normAutofit lnSpcReduction="10000"/>
          </a:bodyPr>
          <a:lstStyle/>
          <a:p>
            <a:pPr marL="0" indent="0">
              <a:buNone/>
            </a:pPr>
            <a:r>
              <a:rPr lang="en-US" sz="4800" b="1" dirty="0"/>
              <a:t>The “Crunch Time” Crunch</a:t>
            </a:r>
          </a:p>
          <a:p>
            <a:pPr marL="0" indent="0">
              <a:buNone/>
            </a:pPr>
            <a:r>
              <a:rPr lang="en-US" sz="4800" dirty="0"/>
              <a:t>The deadlines are looming, as are hopes for a six-pack by summer. (And </a:t>
            </a:r>
            <a:r>
              <a:rPr lang="en-US" sz="4800" i="1" dirty="0"/>
              <a:t>maybe</a:t>
            </a:r>
            <a:r>
              <a:rPr lang="en-US" sz="4800" dirty="0"/>
              <a:t> a six-pack of Corona, too.) While most jobs don’t condone in-office boozing, you can get the </a:t>
            </a:r>
            <a:r>
              <a:rPr lang="en-US" sz="4800" i="1" dirty="0"/>
              <a:t>other</a:t>
            </a:r>
            <a:r>
              <a:rPr lang="en-US" sz="4800" dirty="0"/>
              <a:t> six-pack with some seated </a:t>
            </a:r>
            <a:r>
              <a:rPr lang="en-US" sz="4800" u="sng" dirty="0">
                <a:hlinkClick r:id="rId2"/>
              </a:rPr>
              <a:t>isometric</a:t>
            </a:r>
            <a:r>
              <a:rPr lang="en-US" sz="4800" dirty="0"/>
              <a:t> crunches. With both elbows on the thighs, try to curl the chest in towards the legs while resisting the movement with the arms. Hold for 10 seconds, release, and repeat times 10.</a:t>
            </a:r>
          </a:p>
          <a:p>
            <a:endParaRPr lang="en-US" dirty="0"/>
          </a:p>
        </p:txBody>
      </p:sp>
    </p:spTree>
    <p:extLst>
      <p:ext uri="{BB962C8B-B14F-4D97-AF65-F5344CB8AC3E}">
        <p14:creationId xmlns:p14="http://schemas.microsoft.com/office/powerpoint/2010/main" val="2565542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93" y="271144"/>
            <a:ext cx="11858897" cy="6430101"/>
          </a:xfrm>
        </p:spPr>
        <p:txBody>
          <a:bodyPr>
            <a:normAutofit lnSpcReduction="10000"/>
          </a:bodyPr>
          <a:lstStyle/>
          <a:p>
            <a:pPr marL="0" indent="0">
              <a:buNone/>
            </a:pPr>
            <a:r>
              <a:rPr lang="en-US" sz="4400" dirty="0" smtClean="0"/>
              <a:t>I recommended</a:t>
            </a:r>
            <a:r>
              <a:rPr lang="en-US" sz="4400" dirty="0"/>
              <a:t> </a:t>
            </a:r>
            <a:r>
              <a:rPr lang="en-US" sz="4400" u="sng" dirty="0">
                <a:hlinkClick r:id="rId2"/>
              </a:rPr>
              <a:t>30 minutes of cardio</a:t>
            </a:r>
            <a:r>
              <a:rPr lang="en-US" sz="4400" dirty="0"/>
              <a:t> five times per </a:t>
            </a:r>
            <a:r>
              <a:rPr lang="en-US" sz="4400" dirty="0" smtClean="0"/>
              <a:t>week. It can</a:t>
            </a:r>
            <a:r>
              <a:rPr lang="en-US" sz="4400" i="1" dirty="0" smtClean="0"/>
              <a:t> </a:t>
            </a:r>
            <a:r>
              <a:rPr lang="en-US" sz="4400" dirty="0"/>
              <a:t>help improve fitness levels and </a:t>
            </a:r>
            <a:r>
              <a:rPr lang="en-US" sz="4400" u="sng" dirty="0">
                <a:hlinkClick r:id="rId3"/>
              </a:rPr>
              <a:t>heart health</a:t>
            </a:r>
            <a:r>
              <a:rPr lang="en-US" sz="4400" dirty="0"/>
              <a:t> . While these </a:t>
            </a:r>
            <a:r>
              <a:rPr lang="en-US" sz="4400" u="sng" dirty="0" err="1">
                <a:hlinkClick r:id="rId4"/>
              </a:rPr>
              <a:t>deskercises</a:t>
            </a:r>
            <a:r>
              <a:rPr lang="en-US" sz="4400" dirty="0"/>
              <a:t>, or desk exercises for the cubicle-bound, won’t promise Olympic mile times or six-pack abs, they might just improve strength and burn a few extra calories to </a:t>
            </a:r>
            <a:r>
              <a:rPr lang="en-US" sz="4400" dirty="0" smtClean="0"/>
              <a:t>boot. They </a:t>
            </a:r>
            <a:r>
              <a:rPr lang="en-US" sz="4400" dirty="0"/>
              <a:t>may not produce the same results as hitting the gym or going for a run, remember that when it comes to exercise, </a:t>
            </a:r>
            <a:r>
              <a:rPr lang="en-US" sz="4400" dirty="0" smtClean="0"/>
              <a:t>every </a:t>
            </a:r>
            <a:r>
              <a:rPr lang="en-US" sz="4400" dirty="0"/>
              <a:t>little bit helps.</a:t>
            </a:r>
            <a:r>
              <a:rPr lang="en-US" dirty="0"/>
              <a:t> </a:t>
            </a:r>
            <a:endParaRPr lang="en-US" dirty="0" smtClean="0"/>
          </a:p>
          <a:p>
            <a:pPr marL="0" indent="0">
              <a:buNone/>
            </a:pPr>
            <a:r>
              <a:rPr lang="en-US" sz="6000" dirty="0" smtClean="0"/>
              <a:t>Thank you.</a:t>
            </a:r>
            <a:endParaRPr lang="en-US" sz="6000" dirty="0"/>
          </a:p>
        </p:txBody>
      </p:sp>
      <p:pic>
        <p:nvPicPr>
          <p:cNvPr id="5" name="Picture 4"/>
          <p:cNvPicPr>
            <a:picLocks noChangeAspect="1"/>
          </p:cNvPicPr>
          <p:nvPr/>
        </p:nvPicPr>
        <p:blipFill>
          <a:blip r:embed="rId5"/>
          <a:stretch>
            <a:fillRect/>
          </a:stretch>
        </p:blipFill>
        <p:spPr>
          <a:xfrm>
            <a:off x="9596437" y="5135880"/>
            <a:ext cx="1722120" cy="1722120"/>
          </a:xfrm>
          <a:prstGeom prst="rect">
            <a:avLst/>
          </a:prstGeom>
        </p:spPr>
      </p:pic>
    </p:spTree>
    <p:extLst>
      <p:ext uri="{BB962C8B-B14F-4D97-AF65-F5344CB8AC3E}">
        <p14:creationId xmlns:p14="http://schemas.microsoft.com/office/powerpoint/2010/main" val="2843748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1576" y="527957"/>
            <a:ext cx="5960201" cy="5802086"/>
          </a:xfrm>
          <a:prstGeom prst="rect">
            <a:avLst/>
          </a:prstGeom>
        </p:spPr>
      </p:pic>
    </p:spTree>
    <p:extLst>
      <p:ext uri="{BB962C8B-B14F-4D97-AF65-F5344CB8AC3E}">
        <p14:creationId xmlns:p14="http://schemas.microsoft.com/office/powerpoint/2010/main" val="2384048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308" y="192768"/>
            <a:ext cx="11637191" cy="6500132"/>
          </a:xfrm>
        </p:spPr>
        <p:txBody>
          <a:bodyPr/>
          <a:lstStyle/>
          <a:p>
            <a:pPr marL="0" indent="0">
              <a:buNone/>
            </a:pPr>
            <a:r>
              <a:rPr lang="en-US" sz="5400" b="1" dirty="0"/>
              <a:t>The Stair </a:t>
            </a:r>
            <a:r>
              <a:rPr lang="en-US" sz="5400" b="1" dirty="0" smtClean="0"/>
              <a:t>Master</a:t>
            </a:r>
          </a:p>
          <a:p>
            <a:pPr marL="0" indent="0">
              <a:buNone/>
            </a:pPr>
            <a:r>
              <a:rPr lang="en-US" sz="5400" dirty="0" smtClean="0"/>
              <a:t>Want </a:t>
            </a:r>
            <a:r>
              <a:rPr lang="en-US" sz="5400" dirty="0"/>
              <a:t>to avoid elevator small talk in favor of elevating the heart rate? </a:t>
            </a:r>
            <a:r>
              <a:rPr lang="en-US" sz="5400" u="sng" dirty="0">
                <a:hlinkClick r:id="rId2"/>
              </a:rPr>
              <a:t>Take the stairs</a:t>
            </a:r>
            <a:r>
              <a:rPr lang="en-US" sz="5400" dirty="0"/>
              <a:t>! Accelerate on the </a:t>
            </a:r>
            <a:r>
              <a:rPr lang="en-US" sz="5400" dirty="0" smtClean="0"/>
              <a:t>straight-</a:t>
            </a:r>
            <a:r>
              <a:rPr lang="en-US" sz="5400" dirty="0" err="1" smtClean="0"/>
              <a:t>aways</a:t>
            </a:r>
            <a:r>
              <a:rPr lang="en-US" sz="5400" dirty="0" smtClean="0"/>
              <a:t> </a:t>
            </a:r>
            <a:r>
              <a:rPr lang="en-US" sz="5400" dirty="0"/>
              <a:t>and take two at a time every other flight for a real leg burn</a:t>
            </a:r>
            <a:r>
              <a:rPr lang="en-US" sz="5400" dirty="0" smtClean="0"/>
              <a:t>.</a:t>
            </a:r>
          </a:p>
          <a:p>
            <a:pPr marL="0" indent="0">
              <a:buNone/>
            </a:pPr>
            <a:endParaRPr lang="en-US" dirty="0"/>
          </a:p>
          <a:p>
            <a:endParaRPr lang="en-US" dirty="0"/>
          </a:p>
        </p:txBody>
      </p:sp>
    </p:spTree>
    <p:extLst>
      <p:ext uri="{BB962C8B-B14F-4D97-AF65-F5344CB8AC3E}">
        <p14:creationId xmlns:p14="http://schemas.microsoft.com/office/powerpoint/2010/main" val="382504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11138" y="244475"/>
            <a:ext cx="11688762" cy="6461125"/>
          </a:xfrm>
        </p:spPr>
        <p:txBody>
          <a:bodyPr>
            <a:normAutofit lnSpcReduction="10000"/>
          </a:bodyPr>
          <a:lstStyle/>
          <a:p>
            <a:pPr marL="0" indent="0">
              <a:buNone/>
            </a:pPr>
            <a:r>
              <a:rPr lang="en-US" sz="4400" b="1" dirty="0"/>
              <a:t>The Celebratory Split Squat Jumps</a:t>
            </a:r>
          </a:p>
          <a:p>
            <a:pPr marL="0" indent="0">
              <a:buNone/>
            </a:pPr>
            <a:r>
              <a:rPr lang="en-US" sz="4400" dirty="0"/>
              <a:t>Win over a new client? Figure out how to un-jam the printer? Is it </a:t>
            </a:r>
            <a:r>
              <a:rPr lang="en-US" sz="4400" i="1" dirty="0"/>
              <a:t>finally</a:t>
            </a:r>
            <a:r>
              <a:rPr lang="en-US" sz="4400" dirty="0"/>
              <a:t> Friday?! Celebrate with the </a:t>
            </a:r>
            <a:r>
              <a:rPr lang="en-US" sz="4400" u="sng" dirty="0">
                <a:hlinkClick r:id="rId2"/>
              </a:rPr>
              <a:t>split squat jump</a:t>
            </a:r>
            <a:r>
              <a:rPr lang="en-US" sz="4400" dirty="0"/>
              <a:t>. With feet hip-width apart, step the left leg back two feet and balance on the ball of the foot. Next, lower into a lunge, and then accelerate upwards in an explosion of celebration. While in the air, switch feet so that the left foot is planted firmly in front and the right leg is now behind. Repeat 10-12 times on each side.</a:t>
            </a:r>
          </a:p>
          <a:p>
            <a:pPr marL="0" indent="0">
              <a:buNone/>
            </a:pPr>
            <a:r>
              <a:rPr lang="en-US" dirty="0"/>
              <a:t/>
            </a:r>
            <a:br>
              <a:rPr lang="en-US" dirty="0"/>
            </a:br>
            <a:endParaRPr lang="en-US" dirty="0"/>
          </a:p>
        </p:txBody>
      </p:sp>
    </p:spTree>
    <p:extLst>
      <p:ext uri="{BB962C8B-B14F-4D97-AF65-F5344CB8AC3E}">
        <p14:creationId xmlns:p14="http://schemas.microsoft.com/office/powerpoint/2010/main" val="372187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244" y="231956"/>
            <a:ext cx="11802655" cy="6410144"/>
          </a:xfrm>
        </p:spPr>
        <p:txBody>
          <a:bodyPr/>
          <a:lstStyle/>
          <a:p>
            <a:pPr marL="0" indent="0">
              <a:buNone/>
            </a:pPr>
            <a:r>
              <a:rPr lang="en-US" sz="4400" b="1" dirty="0"/>
              <a:t>The Slog, Then </a:t>
            </a:r>
            <a:r>
              <a:rPr lang="en-US" sz="4400" b="1" dirty="0" smtClean="0"/>
              <a:t>Jog</a:t>
            </a:r>
          </a:p>
          <a:p>
            <a:pPr marL="0" indent="0">
              <a:buNone/>
            </a:pPr>
            <a:r>
              <a:rPr lang="en-US" sz="4400" dirty="0" smtClean="0"/>
              <a:t>Instead </a:t>
            </a:r>
            <a:r>
              <a:rPr lang="en-US" sz="4400" dirty="0"/>
              <a:t>of slogging away for hours nonstop, take a mini break for a stationary jog. Pop up from your chair (admire the butt imprint left behind!) and </a:t>
            </a:r>
            <a:r>
              <a:rPr lang="en-US" sz="4400" u="sng" dirty="0">
                <a:hlinkClick r:id="rId2"/>
              </a:rPr>
              <a:t>jog in place</a:t>
            </a:r>
            <a:r>
              <a:rPr lang="en-US" sz="4400" dirty="0"/>
              <a:t>. Willing to huff and puff a little more? Pick up those knees! Continue for one minute, return to spreadsheets, and repeat.</a:t>
            </a:r>
          </a:p>
          <a:p>
            <a:pPr marL="0" indent="0">
              <a:buNone/>
            </a:pPr>
            <a:endParaRPr lang="en-US" dirty="0"/>
          </a:p>
        </p:txBody>
      </p:sp>
    </p:spTree>
    <p:extLst>
      <p:ext uri="{BB962C8B-B14F-4D97-AF65-F5344CB8AC3E}">
        <p14:creationId xmlns:p14="http://schemas.microsoft.com/office/powerpoint/2010/main" val="3435397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079" y="593632"/>
            <a:ext cx="5538651" cy="5538651"/>
          </a:xfrm>
          <a:prstGeom prst="rect">
            <a:avLst/>
          </a:prstGeom>
        </p:spPr>
      </p:pic>
    </p:spTree>
    <p:extLst>
      <p:ext uri="{BB962C8B-B14F-4D97-AF65-F5344CB8AC3E}">
        <p14:creationId xmlns:p14="http://schemas.microsoft.com/office/powerpoint/2010/main" val="519616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88900" y="174624"/>
            <a:ext cx="11988800" cy="6391275"/>
          </a:xfrm>
        </p:spPr>
        <p:txBody>
          <a:bodyPr>
            <a:normAutofit/>
          </a:bodyPr>
          <a:lstStyle/>
          <a:p>
            <a:pPr marL="0" indent="0">
              <a:buNone/>
            </a:pPr>
            <a:r>
              <a:rPr lang="en-US" sz="4000" b="1" dirty="0"/>
              <a:t>The Last Man </a:t>
            </a:r>
            <a:r>
              <a:rPr lang="en-US" sz="4000" b="1" dirty="0" smtClean="0"/>
              <a:t>Standing</a:t>
            </a:r>
          </a:p>
          <a:p>
            <a:pPr marL="0" indent="0">
              <a:buNone/>
            </a:pPr>
            <a:r>
              <a:rPr lang="en-US" sz="4000" dirty="0" smtClean="0"/>
              <a:t>Sure</a:t>
            </a:r>
            <a:r>
              <a:rPr lang="en-US" sz="4000" dirty="0"/>
              <a:t>, </a:t>
            </a:r>
            <a:r>
              <a:rPr lang="en-US" sz="4000" u="sng" dirty="0">
                <a:hlinkClick r:id="rId2"/>
              </a:rPr>
              <a:t>standing around</a:t>
            </a:r>
            <a:r>
              <a:rPr lang="en-US" sz="4000" dirty="0"/>
              <a:t> isn’t exactly traditional exercise, but research shows it’s got more than a leg up on sitting. After all, long periods of sitting are linked to increased risk for diabetes, obesity, and cardiovascular disease, whereas standing significantly increases your daily caloric expenditure   . Stand whenever you can, and consider roping in other coworkers to have standing meetings too</a:t>
            </a:r>
          </a:p>
          <a:p>
            <a:pPr marL="0" indent="0">
              <a:buNone/>
            </a:pPr>
            <a:endParaRPr lang="en-US" dirty="0"/>
          </a:p>
        </p:txBody>
      </p:sp>
    </p:spTree>
    <p:extLst>
      <p:ext uri="{BB962C8B-B14F-4D97-AF65-F5344CB8AC3E}">
        <p14:creationId xmlns:p14="http://schemas.microsoft.com/office/powerpoint/2010/main" val="4088165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76224"/>
            <a:ext cx="11785600" cy="6378576"/>
          </a:xfrm>
        </p:spPr>
        <p:txBody>
          <a:bodyPr>
            <a:normAutofit/>
          </a:bodyPr>
          <a:lstStyle/>
          <a:p>
            <a:pPr marL="0" indent="0">
              <a:buNone/>
            </a:pPr>
            <a:r>
              <a:rPr lang="en-US" sz="4000" b="1" dirty="0"/>
              <a:t>The Seated Leg Raiser</a:t>
            </a:r>
          </a:p>
          <a:p>
            <a:pPr marL="0" indent="0">
              <a:buNone/>
            </a:pPr>
            <a:r>
              <a:rPr lang="en-US" sz="4000" dirty="0"/>
              <a:t>When pay raises are nowhere to be seen, consider the </a:t>
            </a:r>
            <a:r>
              <a:rPr lang="en-US" sz="4000" u="sng" dirty="0">
                <a:hlinkClick r:id="rId2"/>
              </a:rPr>
              <a:t>leg raise</a:t>
            </a:r>
            <a:r>
              <a:rPr lang="en-US" sz="4000" dirty="0"/>
              <a:t>. (Bonus: they’re hardly noticeable underneath the desk!) While seated, straighten one or both legs and hold in place for five or more seconds. Then lower the leg(s) back to the ground without letting the feet touch the floor. Repeat (alternating legs if raising them separately) for 15 reps. Underwhelmed? Loop a purse or briefcase strap over the ankle for added weight, or for more of an abs workout, </a:t>
            </a:r>
            <a:r>
              <a:rPr lang="en-US" sz="4000" u="sng" dirty="0">
                <a:hlinkClick r:id="rId3"/>
              </a:rPr>
              <a:t>add a crunch</a:t>
            </a:r>
            <a:r>
              <a:rPr lang="en-US" sz="4000" dirty="0"/>
              <a:t>.</a:t>
            </a:r>
          </a:p>
          <a:p>
            <a:endParaRPr lang="en-US" dirty="0"/>
          </a:p>
        </p:txBody>
      </p:sp>
    </p:spTree>
    <p:extLst>
      <p:ext uri="{BB962C8B-B14F-4D97-AF65-F5344CB8AC3E}">
        <p14:creationId xmlns:p14="http://schemas.microsoft.com/office/powerpoint/2010/main" val="878683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212724"/>
            <a:ext cx="11544300" cy="6353175"/>
          </a:xfrm>
        </p:spPr>
        <p:txBody>
          <a:bodyPr>
            <a:normAutofit lnSpcReduction="10000"/>
          </a:bodyPr>
          <a:lstStyle/>
          <a:p>
            <a:pPr marL="0" indent="0">
              <a:buNone/>
            </a:pPr>
            <a:r>
              <a:rPr lang="en-US" sz="4800" b="1" dirty="0"/>
              <a:t>The Grim Reamer</a:t>
            </a:r>
          </a:p>
          <a:p>
            <a:pPr marL="0" indent="0">
              <a:buNone/>
            </a:pPr>
            <a:r>
              <a:rPr lang="en-US" sz="4800" dirty="0"/>
              <a:t>Scope out the office for a ream of paper, or a sealed package of printing paper. While seated, place the stack in between the knees and press legs inward, </a:t>
            </a:r>
            <a:r>
              <a:rPr lang="en-US" sz="4800" u="sng" dirty="0">
                <a:hlinkClick r:id="rId2"/>
              </a:rPr>
              <a:t>engaging the inner thighs</a:t>
            </a:r>
            <a:r>
              <a:rPr lang="en-US" sz="4800" dirty="0"/>
              <a:t>. Continue squeezing the paper ream in place for 30-60 seconds while sorting through the morning’s flood of emails. (Now that’s multitasking!)</a:t>
            </a:r>
          </a:p>
          <a:p>
            <a:pPr marL="0" indent="0">
              <a:buNone/>
            </a:pPr>
            <a:r>
              <a:rPr lang="en-US" dirty="0"/>
              <a:t/>
            </a:r>
            <a:br>
              <a:rPr lang="en-US" dirty="0"/>
            </a:br>
            <a:endParaRPr lang="en-US" dirty="0"/>
          </a:p>
        </p:txBody>
      </p:sp>
    </p:spTree>
    <p:extLst>
      <p:ext uri="{BB962C8B-B14F-4D97-AF65-F5344CB8AC3E}">
        <p14:creationId xmlns:p14="http://schemas.microsoft.com/office/powerpoint/2010/main" val="350837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242</Words>
  <Application>Microsoft Office PowerPoint</Application>
  <PresentationFormat>Widescreen</PresentationFormat>
  <Paragraphs>25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Adobe Gothic Std B</vt:lpstr>
      <vt:lpstr>Arial</vt:lpstr>
      <vt:lpstr>Calibri</vt:lpstr>
      <vt:lpstr>Calibri Light</vt:lpstr>
      <vt:lpstr>Office Theme</vt:lpstr>
      <vt:lpstr>Workout to do while at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Holy Spirit Catholic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Workout to do while sitting</dc:title>
  <dc:creator>16VeraI</dc:creator>
  <cp:lastModifiedBy>16VeraI</cp:lastModifiedBy>
  <cp:revision>23</cp:revision>
  <dcterms:created xsi:type="dcterms:W3CDTF">2018-02-27T21:30:30Z</dcterms:created>
  <dcterms:modified xsi:type="dcterms:W3CDTF">2018-03-20T19:27:35Z</dcterms:modified>
</cp:coreProperties>
</file>